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1"/>
  </p:sldMasterIdLst>
  <p:handoutMasterIdLst>
    <p:handoutMasterId r:id="rId21"/>
  </p:handoutMasterIdLst>
  <p:sldIdLst>
    <p:sldId id="256" r:id="rId2"/>
    <p:sldId id="257" r:id="rId3"/>
    <p:sldId id="258" r:id="rId4"/>
    <p:sldId id="259" r:id="rId5"/>
    <p:sldId id="272" r:id="rId6"/>
    <p:sldId id="262" r:id="rId7"/>
    <p:sldId id="263" r:id="rId8"/>
    <p:sldId id="260" r:id="rId9"/>
    <p:sldId id="261" r:id="rId10"/>
    <p:sldId id="264" r:id="rId11"/>
    <p:sldId id="274" r:id="rId12"/>
    <p:sldId id="273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74" autoAdjust="0"/>
    <p:restoredTop sz="94660"/>
  </p:normalViewPr>
  <p:slideViewPr>
    <p:cSldViewPr>
      <p:cViewPr varScale="1">
        <p:scale>
          <a:sx n="125" d="100"/>
          <a:sy n="125" d="100"/>
        </p:scale>
        <p:origin x="1531" y="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>
            <a:extLst>
              <a:ext uri="{FF2B5EF4-FFF2-40B4-BE49-F238E27FC236}">
                <a16:creationId xmlns:a16="http://schemas.microsoft.com/office/drawing/2014/main" id="{DA5E8155-090E-4A3A-8944-36FECBEFDE4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7523" name="Rectangle 3">
            <a:extLst>
              <a:ext uri="{FF2B5EF4-FFF2-40B4-BE49-F238E27FC236}">
                <a16:creationId xmlns:a16="http://schemas.microsoft.com/office/drawing/2014/main" id="{0D1337F6-4DBD-4A92-B512-38EC40C3C680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7524" name="Rectangle 4">
            <a:extLst>
              <a:ext uri="{FF2B5EF4-FFF2-40B4-BE49-F238E27FC236}">
                <a16:creationId xmlns:a16="http://schemas.microsoft.com/office/drawing/2014/main" id="{61ACE563-10BC-4130-9568-311FBE2FD21F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7525" name="Rectangle 5">
            <a:extLst>
              <a:ext uri="{FF2B5EF4-FFF2-40B4-BE49-F238E27FC236}">
                <a16:creationId xmlns:a16="http://schemas.microsoft.com/office/drawing/2014/main" id="{2A68C365-3B60-46F7-8B31-10873D33FB5A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1EE9E3FB-D3F1-4FA0-8BE4-FF949B91BE5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3F752-0CDE-49F4-9B29-4BE1624C7D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8F04A9-3E59-4B41-9287-32C6A99F43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B5F009-4F2D-4E47-AA73-A11E12B14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255014-02F7-44CE-90EB-AA345D24B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69E1BE-0EED-4E39-A3AF-31E6FEBC0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B757C1-4408-4C22-A8C4-C0C943A345B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4583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8D33E-F427-4E2B-AFB6-C3D1B3C4C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B8C7B0-DBA5-43F4-925A-4DE996C01F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70D93C-B09F-45A4-AC94-97540B832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08AE18-6360-4E2C-8DEA-D66710573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638E05-6ED0-40A8-9019-A465F936E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ECDF0C-1D16-43A9-A8E3-0AB6BACBB54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027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C3EB7-BE4D-4BED-8572-FF165AD8F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D0B174-25CC-4DDA-89BF-12EC574D63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186951-9638-41A2-AEAB-CEA23F647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EF62AA-4211-4826-8914-6E2E5BD0C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7CC45C-6AEC-496C-8E74-E10DBEB72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BAC45C-6E68-4A19-9A79-854B5F9E5F8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5138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9CD74-CE8A-47B1-A247-FCF4B69DE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4AB7CE-B3A0-4920-AB71-E7C560F3AE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565F8D-B6D5-4ECF-A470-429FA26952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A09D4E-2206-4725-9595-9AFF10460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00B029-B7B6-4E88-990E-CA5F12DEC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634C6E-4710-4043-9071-1C8CEBB7E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F4A6F1-781B-414A-B154-A8AADABE982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5424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61CA9-0D5F-4288-96C5-A83893742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7483CE-A445-4C96-80EF-A7304B3F1A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8BED92-85AD-48B4-98D8-04C8307FFA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DECCCA-AF69-49F6-A0E1-4E92395103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4C8031-0872-4A47-A321-5BA08792B2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6EF8D65-E836-4D71-801F-1988EFD35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9EECD00-E05D-4461-8677-5309B99D7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183D6B-94E4-4614-9D4E-A507FC78E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CB3E22-672E-4677-9395-73B9D227B57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6917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546E8-67BC-4F86-95E0-C46908E9E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0805F9-DC45-4DBB-8996-547F7B974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1BC04A-3B1B-41FC-974C-EE8121465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523F1F-3E97-4451-853C-592BCAE8B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AB5EDD-89E0-4C74-AE81-C1C7CFB0185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2998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936D1A-4737-4580-9434-D9544F17F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43B6FF-EACC-4F89-9A28-6314879BF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5FB082-C6E5-42C5-85A2-04A50129C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056C46-9B57-4BBB-A19B-7EA7AEF0E0C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2742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C9E1D-DBE5-4771-AA98-7642E4E13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DCE9F6-54C2-4257-89AD-A1009F092A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80D8F6-5037-49FB-A291-7559A717D8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DFC9B9-30BF-47D5-884B-BF6DDEE1F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9E39B4-985C-4E40-947A-6F4CA1CD5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E569C5-607B-425C-8A19-B7C3F9DAC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F8B782-6A30-43ED-974F-345D5403264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7203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06220-1D6C-4730-8F6A-788D565ED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1C3FC9-E1A9-4AB6-8462-FC93126BB2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9FA809-27CC-47D8-B172-81FA2D38A7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C5B0F9-69A2-4BE7-AD51-33F08A951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E484A2-CDF6-47FC-B58C-4EDFB19EA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78FD5F-5AA2-484C-8E9F-65A3BC61A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B82CA7-AE9B-4852-BF13-EAE7360B3F9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4963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1EF0E-B54A-49C7-8892-B08C989EF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30FB06-F040-4FED-A431-23247AD7A4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02EBAC-ECAF-4FCD-BD6B-E9D81F9FD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AF66A4-5A5E-4B7A-9572-5C5C9FE6A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1CF47D-2E7F-4FEC-83C7-8FEECD9FC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183C71-FD97-4348-BF4A-56E110C8328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1561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6347E7-14EA-4B10-8265-78191E6702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A75583-9DB9-4073-9DCA-E91DE5671D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0CC700-FDCE-4FB4-A760-7453E4F5E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B138E1-2A2A-4735-A3E5-BA3AA21CD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0D4940-C2AA-4797-88A1-0720B1AF4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3E4737-D3CF-4988-9BD8-2D116CBC417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1485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4BFF67-0870-4F13-9C92-A97D75152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157BE8-17F9-44E6-A828-BA1152C840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DC706C-029E-4553-BF1C-042863EFBA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4FD77D-D987-4CD1-B848-6ACD48CE4A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B9F030-DACF-4BB0-BBED-A2B625CB5D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8E0D098-4B39-43EE-ABCF-47AA79948AE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7010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F0309FB9-FBE5-433F-8876-54DA1B7409E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C++ Exceptions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F56DD26C-691B-451C-85DD-9F4D2D537B0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l" eaLnBrk="1" hangingPunct="1"/>
            <a:r>
              <a:rPr lang="en-US" altLang="en-US" sz="2000"/>
              <a:t>Jim Fawcett</a:t>
            </a:r>
          </a:p>
          <a:p>
            <a:pPr algn="l" eaLnBrk="1" hangingPunct="1"/>
            <a:r>
              <a:rPr lang="en-US" altLang="en-US" sz="2000"/>
              <a:t>CSE687 – Object Oriented Design</a:t>
            </a:r>
          </a:p>
          <a:p>
            <a:pPr algn="l" eaLnBrk="1" hangingPunct="1"/>
            <a:r>
              <a:rPr lang="en-US" altLang="en-US" sz="2000"/>
              <a:t>Spring 2015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3872B47A-0467-4E29-8207-197EDB99E7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/>
              <a:t>How to Deal with Exceptional States?</a:t>
            </a:r>
          </a:p>
        </p:txBody>
      </p:sp>
      <p:sp>
        <p:nvSpPr>
          <p:cNvPr id="96259" name="Rectangle 3">
            <a:extLst>
              <a:ext uri="{FF2B5EF4-FFF2-40B4-BE49-F238E27FC236}">
                <a16:creationId xmlns:a16="http://schemas.microsoft.com/office/drawing/2014/main" id="{35CFE4D5-2B25-4CF2-9A41-BE965AC0353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/>
              <a:t>Ignore them: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Wrong thing to do for all but demo programs.</a:t>
            </a:r>
            <a:br>
              <a:rPr lang="en-US" altLang="en-US" sz="2000"/>
            </a:br>
            <a:endParaRPr lang="en-US" altLang="en-US" sz="20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Abort processing – detect but don’t try to recover: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Not appropriate for programs with safety issues or critical missions.</a:t>
            </a:r>
            <a:br>
              <a:rPr lang="en-US" altLang="en-US" sz="2000"/>
            </a:br>
            <a:endParaRPr lang="en-US" altLang="en-US" sz="20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Have functions return error codes: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Program is constantly spending CPU cycles looking for rare events.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Easy to miss a check.</a:t>
            </a:r>
            <a:br>
              <a:rPr lang="en-US" altLang="en-US" sz="2000"/>
            </a:br>
            <a:endParaRPr lang="en-US" altLang="en-US" sz="20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Use C++ Exceptions</a:t>
            </a:r>
          </a:p>
          <a:p>
            <a:pPr lvl="1" eaLnBrk="1" hangingPunct="1">
              <a:lnSpc>
                <a:spcPct val="90000"/>
              </a:lnSpc>
            </a:pPr>
            <a:endParaRPr lang="en-US" altLang="en-US" sz="2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6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6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6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6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6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6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6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6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6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6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6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6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6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6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6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6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6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6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6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6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6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62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62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62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5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FC76BA63-522E-4006-9905-4582C2ADF7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C++ Exceptions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337DAB59-2873-45F0-9DCF-3950D2CCF18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90600" y="2017713"/>
            <a:ext cx="7964488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Exceptions use three keywords: </a:t>
            </a:r>
            <a:br>
              <a:rPr lang="en-US" altLang="en-US" sz="2800" dirty="0"/>
            </a:br>
            <a:r>
              <a:rPr lang="en-US" altLang="en-US" sz="2800" dirty="0"/>
              <a:t> 		throw, try, and catch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b="1" dirty="0">
                <a:latin typeface="Consolas" panose="020B0609020204030204" pitchFamily="49" charset="0"/>
              </a:rPr>
              <a:t>throw e:</a:t>
            </a:r>
            <a:br>
              <a:rPr lang="en-US" altLang="en-US" sz="2000" dirty="0"/>
            </a:br>
            <a:r>
              <a:rPr lang="en-US" altLang="en-US" sz="2000" dirty="0"/>
              <a:t>constructs an exception object, e, and takes it out of an enclosing context defined by a try block</a:t>
            </a:r>
            <a:br>
              <a:rPr lang="en-US" altLang="en-US" sz="2000" dirty="0"/>
            </a:br>
            <a:endParaRPr lang="en-US" altLang="en-US" sz="2000" dirty="0"/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b="1" dirty="0">
                <a:latin typeface="Consolas" panose="020B0609020204030204" pitchFamily="49" charset="0"/>
              </a:rPr>
              <a:t>try {…}:</a:t>
            </a:r>
            <a:br>
              <a:rPr lang="en-US" altLang="en-US" sz="2000" dirty="0"/>
            </a:br>
            <a:r>
              <a:rPr lang="en-US" altLang="en-US" sz="2000" dirty="0"/>
              <a:t>defines, for thrown exceptions, an enclosing context with specified catch handlers</a:t>
            </a:r>
            <a:br>
              <a:rPr lang="en-US" altLang="en-US" sz="2000" dirty="0"/>
            </a:br>
            <a:endParaRPr lang="en-US" altLang="en-US" sz="2000" dirty="0"/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b="1" dirty="0">
                <a:latin typeface="Consolas" panose="020B0609020204030204" pitchFamily="49" charset="0"/>
              </a:rPr>
              <a:t>catch(E e) {…}:</a:t>
            </a:r>
            <a:br>
              <a:rPr lang="en-US" altLang="en-US" sz="2000" b="1" dirty="0">
                <a:latin typeface="Consolas" panose="020B0609020204030204" pitchFamily="49" charset="0"/>
              </a:rPr>
            </a:br>
            <a:r>
              <a:rPr lang="en-US" altLang="en-US" sz="2000" dirty="0"/>
              <a:t>exception handler catch(E e) responds to an exception object of type “E”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7A8F408E-93D3-42D5-A073-BFA321AE68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Example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52726581-CB0B-4438-BFE6-EDE5F31A766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14400" y="2819400"/>
            <a:ext cx="7772400" cy="2133600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1400" b="1" dirty="0">
                <a:latin typeface="Consolas" panose="020B0609020204030204" pitchFamily="49" charset="0"/>
              </a:rPr>
              <a:t>  try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1400" b="1" dirty="0">
                <a:latin typeface="Consolas" panose="020B0609020204030204" pitchFamily="49" charset="0"/>
              </a:rPr>
              <a:t>  {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1400" b="1" dirty="0">
                <a:latin typeface="Consolas" panose="020B0609020204030204" pitchFamily="49" charset="0"/>
              </a:rPr>
              <a:t>	  // some code that may throw an exception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1400" b="1" dirty="0">
                <a:latin typeface="Consolas" panose="020B0609020204030204" pitchFamily="49" charset="0"/>
              </a:rPr>
              <a:t>  }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1400" b="1" dirty="0">
                <a:latin typeface="Consolas" panose="020B0609020204030204" pitchFamily="49" charset="0"/>
              </a:rPr>
              <a:t>  Catch(exception &amp;e)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1400" b="1" dirty="0">
                <a:latin typeface="Consolas" panose="020B0609020204030204" pitchFamily="49" charset="0"/>
              </a:rPr>
              <a:t>  {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1400" b="1" dirty="0">
                <a:latin typeface="Consolas" panose="020B0609020204030204" pitchFamily="49" charset="0"/>
              </a:rPr>
              <a:t>    // some processing to attempt to recover from error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1400" b="1" dirty="0">
                <a:latin typeface="Consolas" panose="020B0609020204030204" pitchFamily="49" charset="0"/>
              </a:rPr>
              <a:t>    // based on information carried by the exception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1400" b="1" dirty="0">
                <a:latin typeface="Consolas" panose="020B0609020204030204" pitchFamily="49" charset="0"/>
              </a:rPr>
              <a:t>  }</a:t>
            </a:r>
          </a:p>
        </p:txBody>
      </p:sp>
      <p:sp>
        <p:nvSpPr>
          <p:cNvPr id="7172" name="Text Box 5">
            <a:extLst>
              <a:ext uri="{FF2B5EF4-FFF2-40B4-BE49-F238E27FC236}">
                <a16:creationId xmlns:a16="http://schemas.microsoft.com/office/drawing/2014/main" id="{4FBFB98B-C605-4876-96BC-C7D17650A4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925" y="2012950"/>
            <a:ext cx="7551738" cy="1062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1800"/>
              <a:t>If no exception is thrown, the code in the try block is executed, the 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1800"/>
              <a:t>catch clause is skipped, and computation resumes after the catch clause.</a:t>
            </a:r>
          </a:p>
          <a:p>
            <a:pPr eaLnBrk="1" hangingPunct="1"/>
            <a:endParaRPr lang="en-US" altLang="en-US"/>
          </a:p>
        </p:txBody>
      </p:sp>
      <p:sp>
        <p:nvSpPr>
          <p:cNvPr id="7173" name="Text Box 6">
            <a:extLst>
              <a:ext uri="{FF2B5EF4-FFF2-40B4-BE49-F238E27FC236}">
                <a16:creationId xmlns:a16="http://schemas.microsoft.com/office/drawing/2014/main" id="{FAB13348-AA44-4A9A-9C54-4FFD65D5CD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4876800"/>
            <a:ext cx="7551738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1800"/>
              <a:t>If an exception is thrown somewhere in the try block, the remaining code in the try block is skipped,  and a matching catch clause is entered, if found.  Computation resumes after the last statement in matching catch clause.  Matching is based on the type of the exception.</a:t>
            </a:r>
          </a:p>
          <a:p>
            <a:pPr eaLnBrk="1" hangingPunct="1"/>
            <a:endParaRPr lang="en-US" altLang="en-US"/>
          </a:p>
        </p:txBody>
      </p:sp>
      <p:sp>
        <p:nvSpPr>
          <p:cNvPr id="7174" name="AutoShape 7">
            <a:extLst>
              <a:ext uri="{FF2B5EF4-FFF2-40B4-BE49-F238E27FC236}">
                <a16:creationId xmlns:a16="http://schemas.microsoft.com/office/drawing/2014/main" id="{ABE1DF0A-E434-4C9F-ADB2-20BDABF840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2800" y="2743200"/>
            <a:ext cx="1828800" cy="2133600"/>
          </a:xfrm>
          <a:prstGeom prst="wedgeRoundRectCallout">
            <a:avLst>
              <a:gd name="adj1" fmla="val -101648"/>
              <a:gd name="adj2" fmla="val -19866"/>
              <a:gd name="adj3" fmla="val 16667"/>
            </a:avLst>
          </a:prstGeom>
          <a:solidFill>
            <a:schemeClr val="bg2">
              <a:lumMod val="9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en-US" sz="1200" dirty="0"/>
              <a:t>If the exception is thrown in some lower level scope, defined, perhaps, by a called function within the try block, all local objects in that scope are destroyed as the exception moves out of that scope.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44ADCEE0-26D8-455A-B6F5-3284FAEF96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Chained Handlers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5BC3D4C8-F71A-4A35-92FD-9715F71B8CD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/>
              <a:t>Exception handlers are often chained at the end of a try block, e.g.:</a:t>
            </a:r>
            <a:br>
              <a:rPr lang="en-US" altLang="en-US" sz="2400"/>
            </a:br>
            <a:br>
              <a:rPr lang="en-US" altLang="en-US" sz="2400"/>
            </a:br>
            <a:br>
              <a:rPr lang="en-US" altLang="en-US" sz="2400"/>
            </a:br>
            <a:br>
              <a:rPr lang="en-US" altLang="en-US" sz="2400"/>
            </a:br>
            <a:br>
              <a:rPr lang="en-US" altLang="en-US" sz="2400"/>
            </a:br>
            <a:br>
              <a:rPr lang="en-US" altLang="en-US" sz="2400"/>
            </a:br>
            <a:br>
              <a:rPr lang="en-US" altLang="en-US" sz="2400"/>
            </a:br>
            <a:endParaRPr lang="en-US" altLang="en-US" sz="2400"/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Matching attempts are based on the order of declaration of the handlers.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/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A61657C8-166D-49A9-B1BC-13528843DC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2743200"/>
            <a:ext cx="70104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1400" b="1" dirty="0">
                <a:latin typeface="Consolas" panose="020B0609020204030204" pitchFamily="49" charset="0"/>
              </a:rPr>
              <a:t>  try {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1400" b="1" dirty="0">
                <a:latin typeface="Consolas" panose="020B0609020204030204" pitchFamily="49" charset="0"/>
              </a:rPr>
              <a:t>	  // some code that may throw an exception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1400" b="1" dirty="0">
                <a:latin typeface="Consolas" panose="020B0609020204030204" pitchFamily="49" charset="0"/>
              </a:rPr>
              <a:t>  }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1400" b="1" dirty="0">
                <a:latin typeface="Consolas" panose="020B0609020204030204" pitchFamily="49" charset="0"/>
              </a:rPr>
              <a:t>  Catch(T1 t1) {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1400" b="1" dirty="0">
                <a:latin typeface="Consolas" panose="020B0609020204030204" pitchFamily="49" charset="0"/>
              </a:rPr>
              <a:t>    // processing for type T1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1400" b="1" dirty="0">
                <a:latin typeface="Consolas" panose="020B0609020204030204" pitchFamily="49" charset="0"/>
              </a:rPr>
              <a:t>  }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1400" b="1" dirty="0">
                <a:latin typeface="Consolas" panose="020B0609020204030204" pitchFamily="49" charset="0"/>
              </a:rPr>
              <a:t>  Catch(T2 t2) {</a:t>
            </a:r>
            <a:br>
              <a:rPr lang="en-US" altLang="en-US" sz="1400" b="1" dirty="0">
                <a:latin typeface="Consolas" panose="020B0609020204030204" pitchFamily="49" charset="0"/>
              </a:rPr>
            </a:br>
            <a:r>
              <a:rPr lang="en-US" altLang="en-US" sz="1400" b="1" dirty="0">
                <a:latin typeface="Consolas" panose="020B0609020204030204" pitchFamily="49" charset="0"/>
              </a:rPr>
              <a:t>  // processing for type T2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1400" b="1" dirty="0">
                <a:latin typeface="Consolas" panose="020B0609020204030204" pitchFamily="49" charset="0"/>
              </a:rPr>
              <a:t>  }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07198F82-3EA2-4880-B045-46173ED4E0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Cleaning Up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331D97F4-009A-4C74-BFBA-05D9131BC04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14400" y="2017713"/>
            <a:ext cx="8040688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/>
              <a:t>C++ exception handling guarantees that as an exception leaves a scope all objects in that scope that have been successfully constructed will have their destructors called.</a:t>
            </a:r>
            <a:br>
              <a:rPr lang="en-US" altLang="en-US" sz="2000"/>
            </a:br>
            <a:endParaRPr lang="en-US" altLang="en-US" sz="20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Only destructors are called, so resources that are allocated in that scope but not deallocated by destructors will be lost.</a:t>
            </a:r>
            <a:br>
              <a:rPr lang="en-US" altLang="en-US" sz="2000"/>
            </a:br>
            <a:endParaRPr lang="en-US" altLang="en-US" sz="20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So, in an exception environment, you must make all allocations within objects and deallocate in their destructors.</a:t>
            </a:r>
            <a:br>
              <a:rPr lang="en-US" altLang="en-US" sz="2000"/>
            </a:br>
            <a:endParaRPr lang="en-US" altLang="en-US" sz="20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If a second exception is thrown while a first has not yet been handled, the special function terminate() is called (more on that later).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7117CD65-9178-4DF3-83DD-C147B90954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Matching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C363C1C1-EE8D-41B0-9FAF-98AA978FC7A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14400" y="2017713"/>
            <a:ext cx="7848600" cy="4114800"/>
          </a:xfrm>
        </p:spPr>
        <p:txBody>
          <a:bodyPr/>
          <a:lstStyle/>
          <a:p>
            <a:pPr eaLnBrk="1" hangingPunct="1"/>
            <a:r>
              <a:rPr lang="en-US" altLang="en-US" sz="2000"/>
              <a:t>A catch handler matches a thrown exception based on its type.</a:t>
            </a:r>
          </a:p>
          <a:p>
            <a:pPr lvl="1" eaLnBrk="1" hangingPunct="1"/>
            <a:r>
              <a:rPr lang="en-US" altLang="en-US" sz="1800"/>
              <a:t>If you throw a literal string, say: “big trouble in River City” then it can be caught with the catch handler: catch(char *msg) { … }.</a:t>
            </a:r>
          </a:p>
          <a:p>
            <a:pPr lvl="1" eaLnBrk="1" hangingPunct="1"/>
            <a:r>
              <a:rPr lang="en-US" altLang="en-US" sz="1800"/>
              <a:t>An exception handler that accepts a reference or pointer to a base class object will match a derived class object or pointer to a derived class object, respectively, as well as the base type specified.</a:t>
            </a:r>
          </a:p>
          <a:p>
            <a:pPr lvl="1" eaLnBrk="1" hangingPunct="1"/>
            <a:r>
              <a:rPr lang="en-US" altLang="en-US" sz="1800"/>
              <a:t>If a derived class object is passed to a handler by value it will be sliced to a base class object.</a:t>
            </a:r>
          </a:p>
          <a:p>
            <a:pPr lvl="1" eaLnBrk="1" hangingPunct="1"/>
            <a:r>
              <a:rPr lang="en-US" altLang="en-US" sz="1800"/>
              <a:t>If, however, a derived object is passed by reference or pointer, no slicing occurs, and polymorphic calls within the handler are honored.</a:t>
            </a:r>
          </a:p>
          <a:p>
            <a:pPr lvl="1" eaLnBrk="1" hangingPunct="1"/>
            <a:r>
              <a:rPr lang="en-US" altLang="en-US" sz="1800"/>
              <a:t>A catch handler with an ellipsis, catch(…) { … }, will catch any exception thrown in its context, not caught earlier.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A8112BFA-72C7-41E9-986D-BFCCEFB19D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Uncaught Exceptions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7847F8A7-3303-4325-AA9D-55A7910846F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90600" y="2017713"/>
            <a:ext cx="7964488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/>
              <a:t>If none of the catch handlers for a try block matches a thrown exception the exception moves to the next enclosing try block.</a:t>
            </a:r>
            <a:br>
              <a:rPr lang="en-US" altLang="en-US" sz="2000"/>
            </a:br>
            <a:endParaRPr lang="en-US" altLang="en-US" sz="20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If there is no match in any enclosing try block the exception is uncaught.  An uncaught exception also occurs if a new exception is thrown before an existing one is handled.  Cleanups may fail to occur with an uncaught exception, so this is an error.</a:t>
            </a:r>
            <a:br>
              <a:rPr lang="en-US" altLang="en-US" sz="2000"/>
            </a:br>
            <a:endParaRPr lang="en-US" altLang="en-US" sz="20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If an exception is uncaught the special function terminate() is called.</a:t>
            </a:r>
            <a:br>
              <a:rPr lang="en-US" altLang="en-US" sz="2000"/>
            </a:br>
            <a:endParaRPr lang="en-US" altLang="en-US" sz="20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Uncaught exceptions can always be avoided by enclosing the contents of main in a try block with an ellipsis handler.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7D610065-8DF0-426E-9102-FE928610AB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terminate() Function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1680B1C2-C09F-4F44-AF60-5514F57D12F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2133600"/>
            <a:ext cx="8153400" cy="3998913"/>
          </a:xfrm>
        </p:spPr>
        <p:txBody>
          <a:bodyPr/>
          <a:lstStyle/>
          <a:p>
            <a:pPr eaLnBrk="1" hangingPunct="1"/>
            <a:r>
              <a:rPr lang="en-US" altLang="en-US" sz="2000" dirty="0"/>
              <a:t>Terminate is a function pointer with default value the C library function abort().</a:t>
            </a:r>
            <a:br>
              <a:rPr lang="en-US" altLang="en-US" sz="2000" dirty="0"/>
            </a:br>
            <a:endParaRPr lang="en-US" altLang="en-US" sz="2000" dirty="0"/>
          </a:p>
          <a:p>
            <a:pPr eaLnBrk="1" hangingPunct="1"/>
            <a:r>
              <a:rPr lang="en-US" altLang="en-US" sz="2000" dirty="0"/>
              <a:t>You can define your own terminate handler using</a:t>
            </a:r>
            <a:br>
              <a:rPr lang="en-US" altLang="en-US" sz="2000" dirty="0"/>
            </a:br>
            <a:r>
              <a:rPr lang="en-US" altLang="en-US" sz="2000" dirty="0"/>
              <a:t> 	</a:t>
            </a:r>
            <a:r>
              <a:rPr lang="en-US" altLang="en-US" sz="2000" dirty="0" err="1"/>
              <a:t>set_terminate</a:t>
            </a:r>
            <a:r>
              <a:rPr lang="en-US" altLang="en-US" sz="2000" dirty="0"/>
              <a:t>(void(*)());</a:t>
            </a:r>
            <a:br>
              <a:rPr lang="en-US" altLang="en-US" sz="2000" dirty="0"/>
            </a:br>
            <a:endParaRPr lang="en-US" altLang="en-US" sz="2000" dirty="0"/>
          </a:p>
          <a:p>
            <a:pPr eaLnBrk="1" hangingPunct="1"/>
            <a:r>
              <a:rPr lang="en-US" altLang="en-US" sz="2000" dirty="0"/>
              <a:t>Example:</a:t>
            </a:r>
            <a:br>
              <a:rPr lang="en-US" altLang="en-US" sz="2000" dirty="0"/>
            </a:br>
            <a:br>
              <a:rPr lang="en-US" altLang="en-US" sz="2000" dirty="0"/>
            </a:br>
            <a:r>
              <a:rPr lang="en-US" altLang="en-US" sz="2000" dirty="0"/>
              <a:t> </a:t>
            </a:r>
            <a:r>
              <a:rPr lang="en-US" altLang="en-US" sz="1800" dirty="0">
                <a:latin typeface="Courier New" panose="02070309020205020404" pitchFamily="49" charset="0"/>
              </a:rPr>
              <a:t>	</a:t>
            </a:r>
            <a:r>
              <a:rPr lang="en-US" altLang="en-US" sz="1800" b="1" dirty="0">
                <a:latin typeface="Consolas" panose="020B0609020204030204" pitchFamily="49" charset="0"/>
              </a:rPr>
              <a:t>void Arnold() { </a:t>
            </a:r>
            <a:r>
              <a:rPr lang="en-US" altLang="en-US" sz="1800" b="1" dirty="0" err="1">
                <a:latin typeface="Consolas" panose="020B0609020204030204" pitchFamily="49" charset="0"/>
              </a:rPr>
              <a:t>std</a:t>
            </a:r>
            <a:r>
              <a:rPr lang="en-US" altLang="en-US" sz="1800" b="1" dirty="0">
                <a:latin typeface="Consolas" panose="020B0609020204030204" pitchFamily="49" charset="0"/>
              </a:rPr>
              <a:t>::</a:t>
            </a:r>
            <a:r>
              <a:rPr lang="en-US" altLang="en-US" sz="1800" b="1" dirty="0" err="1">
                <a:latin typeface="Consolas" panose="020B0609020204030204" pitchFamily="49" charset="0"/>
              </a:rPr>
              <a:t>cout</a:t>
            </a:r>
            <a:r>
              <a:rPr lang="en-US" altLang="en-US" sz="1800" b="1" dirty="0">
                <a:latin typeface="Consolas" panose="020B0609020204030204" pitchFamily="49" charset="0"/>
              </a:rPr>
              <a:t> &lt;&lt; “I’ll be back” }</a:t>
            </a:r>
            <a:br>
              <a:rPr lang="en-US" altLang="en-US" sz="1800" b="1" dirty="0">
                <a:latin typeface="Consolas" panose="020B0609020204030204" pitchFamily="49" charset="0"/>
              </a:rPr>
            </a:br>
            <a:r>
              <a:rPr lang="en-US" altLang="en-US" sz="1800" b="1" dirty="0">
                <a:latin typeface="Consolas" panose="020B0609020204030204" pitchFamily="49" charset="0"/>
              </a:rPr>
              <a:t> 	</a:t>
            </a:r>
            <a:r>
              <a:rPr lang="en-US" altLang="en-US" sz="1800" b="1" dirty="0" err="1">
                <a:latin typeface="Consolas" panose="020B0609020204030204" pitchFamily="49" charset="0"/>
              </a:rPr>
              <a:t>int</a:t>
            </a:r>
            <a:r>
              <a:rPr lang="en-US" altLang="en-US" sz="1800" b="1" dirty="0">
                <a:latin typeface="Consolas" panose="020B0609020204030204" pitchFamily="49" charset="0"/>
              </a:rPr>
              <a:t> main() {</a:t>
            </a:r>
            <a:br>
              <a:rPr lang="en-US" altLang="en-US" sz="1800" b="1" dirty="0">
                <a:latin typeface="Consolas" panose="020B0609020204030204" pitchFamily="49" charset="0"/>
              </a:rPr>
            </a:br>
            <a:r>
              <a:rPr lang="en-US" altLang="en-US" sz="1800" b="1" dirty="0">
                <a:latin typeface="Consolas" panose="020B0609020204030204" pitchFamily="49" charset="0"/>
              </a:rPr>
              <a:t> 	  </a:t>
            </a:r>
            <a:r>
              <a:rPr lang="en-US" altLang="en-US" sz="1800" b="1" dirty="0" err="1">
                <a:latin typeface="Consolas" panose="020B0609020204030204" pitchFamily="49" charset="0"/>
              </a:rPr>
              <a:t>set_terminate</a:t>
            </a:r>
            <a:r>
              <a:rPr lang="en-US" altLang="en-US" sz="1800" b="1" dirty="0">
                <a:latin typeface="Consolas" panose="020B0609020204030204" pitchFamily="49" charset="0"/>
              </a:rPr>
              <a:t>(Arnold);</a:t>
            </a:r>
            <a:br>
              <a:rPr lang="en-US" altLang="en-US" sz="1800" b="1" dirty="0">
                <a:latin typeface="Consolas" panose="020B0609020204030204" pitchFamily="49" charset="0"/>
              </a:rPr>
            </a:br>
            <a:r>
              <a:rPr lang="en-US" altLang="en-US" sz="1800" b="1" dirty="0">
                <a:latin typeface="Consolas" panose="020B0609020204030204" pitchFamily="49" charset="0"/>
              </a:rPr>
              <a:t> 		:</a:t>
            </a:r>
            <a:br>
              <a:rPr lang="en-US" altLang="en-US" sz="1800" b="1" dirty="0">
                <a:latin typeface="Consolas" panose="020B0609020204030204" pitchFamily="49" charset="0"/>
              </a:rPr>
            </a:br>
            <a:r>
              <a:rPr lang="en-US" altLang="en-US" sz="1800" b="1" dirty="0">
                <a:latin typeface="Consolas" panose="020B0609020204030204" pitchFamily="49" charset="0"/>
              </a:rPr>
              <a:t> 	}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3153E273-802C-439B-ABDC-6AC5F01633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Rethrowing Exceptions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BADF46B1-2FFC-4ECB-B055-DDEE256559C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000" dirty="0"/>
              <a:t>If your catch handler does not completely handle an exception you may re-throw it to the next enclosing context.</a:t>
            </a:r>
            <a:br>
              <a:rPr lang="en-US" altLang="en-US" sz="2000" dirty="0"/>
            </a:br>
            <a:br>
              <a:rPr lang="en-US" altLang="en-US" sz="2000" dirty="0"/>
            </a:br>
            <a:r>
              <a:rPr lang="en-US" altLang="en-US" sz="2000" dirty="0"/>
              <a:t> </a:t>
            </a:r>
            <a:r>
              <a:rPr lang="en-US" altLang="en-US" sz="1800" dirty="0">
                <a:latin typeface="Courier New" panose="02070309020205020404" pitchFamily="49" charset="0"/>
              </a:rPr>
              <a:t>	</a:t>
            </a:r>
            <a:r>
              <a:rPr lang="en-US" altLang="en-US" sz="1800" b="1" dirty="0">
                <a:latin typeface="Consolas" panose="020B0609020204030204" pitchFamily="49" charset="0"/>
              </a:rPr>
              <a:t>catch(E e) </a:t>
            </a:r>
            <a:br>
              <a:rPr lang="en-US" altLang="en-US" sz="1800" b="1" dirty="0">
                <a:latin typeface="Consolas" panose="020B0609020204030204" pitchFamily="49" charset="0"/>
              </a:rPr>
            </a:br>
            <a:r>
              <a:rPr lang="en-US" altLang="en-US" sz="1800" b="1" dirty="0">
                <a:latin typeface="Consolas" panose="020B0609020204030204" pitchFamily="49" charset="0"/>
              </a:rPr>
              <a:t> 	{</a:t>
            </a:r>
            <a:br>
              <a:rPr lang="en-US" altLang="en-US" sz="1800" b="1" dirty="0">
                <a:latin typeface="Consolas" panose="020B0609020204030204" pitchFamily="49" charset="0"/>
              </a:rPr>
            </a:br>
            <a:r>
              <a:rPr lang="en-US" altLang="en-US" sz="1800" b="1" dirty="0">
                <a:latin typeface="Consolas" panose="020B0609020204030204" pitchFamily="49" charset="0"/>
              </a:rPr>
              <a:t> 	  // processing to handle e is incomplete</a:t>
            </a:r>
            <a:br>
              <a:rPr lang="en-US" altLang="en-US" sz="1800" b="1" dirty="0">
                <a:latin typeface="Consolas" panose="020B0609020204030204" pitchFamily="49" charset="0"/>
              </a:rPr>
            </a:br>
            <a:r>
              <a:rPr lang="en-US" altLang="en-US" sz="1800" b="1" dirty="0">
                <a:latin typeface="Consolas" panose="020B0609020204030204" pitchFamily="49" charset="0"/>
              </a:rPr>
              <a:t> 	    throw;</a:t>
            </a:r>
            <a:br>
              <a:rPr lang="en-US" altLang="en-US" sz="1800" b="1" dirty="0">
                <a:latin typeface="Consolas" panose="020B0609020204030204" pitchFamily="49" charset="0"/>
              </a:rPr>
            </a:br>
            <a:r>
              <a:rPr lang="en-US" altLang="en-US" sz="1800" b="1" dirty="0">
                <a:latin typeface="Consolas" panose="020B0609020204030204" pitchFamily="49" charset="0"/>
              </a:rPr>
              <a:t> 	}</a:t>
            </a:r>
            <a:br>
              <a:rPr lang="en-US" altLang="en-US" sz="1800" dirty="0">
                <a:latin typeface="Courier New" panose="02070309020205020404" pitchFamily="49" charset="0"/>
              </a:rPr>
            </a:br>
            <a:endParaRPr lang="en-US" altLang="en-US" sz="1800" dirty="0">
              <a:latin typeface="Courier New" panose="02070309020205020404" pitchFamily="49" charset="0"/>
            </a:endParaRPr>
          </a:p>
          <a:p>
            <a:pPr eaLnBrk="1" hangingPunct="1"/>
            <a:r>
              <a:rPr lang="en-US" altLang="en-US" sz="2000" dirty="0"/>
              <a:t>This allows processing an exception in several passes as it travels up through a series of try-contexts.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50BFED59-4458-4A0B-A9D1-7E67F81A35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Standard Exceptions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7C5AE099-2877-4039-8388-99F937B6C5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Standard Exception class:</a:t>
            </a:r>
            <a:br>
              <a:rPr lang="en-US" altLang="en-US" dirty="0"/>
            </a:br>
            <a:br>
              <a:rPr lang="en-US" altLang="en-US" sz="2000" dirty="0"/>
            </a:br>
            <a:r>
              <a:rPr lang="en-US" altLang="en-US" sz="1800" b="1" dirty="0">
                <a:latin typeface="Consolas" panose="020B0609020204030204" pitchFamily="49" charset="0"/>
              </a:rPr>
              <a:t>namespace </a:t>
            </a:r>
            <a:r>
              <a:rPr lang="en-US" altLang="en-US" sz="1800" b="1" dirty="0" err="1">
                <a:latin typeface="Consolas" panose="020B0609020204030204" pitchFamily="49" charset="0"/>
              </a:rPr>
              <a:t>std</a:t>
            </a:r>
            <a:r>
              <a:rPr lang="en-US" altLang="en-US" sz="1800" b="1" dirty="0">
                <a:latin typeface="Consolas" panose="020B0609020204030204" pitchFamily="49" charset="0"/>
              </a:rPr>
              <a:t> {</a:t>
            </a:r>
            <a:br>
              <a:rPr lang="en-US" altLang="en-US" sz="1800" b="1" dirty="0">
                <a:latin typeface="Consolas" panose="020B0609020204030204" pitchFamily="49" charset="0"/>
              </a:rPr>
            </a:br>
            <a:r>
              <a:rPr lang="en-US" altLang="en-US" sz="1800" b="1" dirty="0">
                <a:latin typeface="Consolas" panose="020B0609020204030204" pitchFamily="49" charset="0"/>
              </a:rPr>
              <a:t>  class exception {</a:t>
            </a:r>
            <a:br>
              <a:rPr lang="en-US" altLang="en-US" sz="1800" b="1" dirty="0">
                <a:latin typeface="Consolas" panose="020B0609020204030204" pitchFamily="49" charset="0"/>
              </a:rPr>
            </a:br>
            <a:r>
              <a:rPr lang="en-US" altLang="en-US" sz="1800" b="1" dirty="0">
                <a:latin typeface="Consolas" panose="020B0609020204030204" pitchFamily="49" charset="0"/>
              </a:rPr>
              <a:t>    public:</a:t>
            </a:r>
            <a:br>
              <a:rPr lang="en-US" altLang="en-US" sz="1800" b="1" dirty="0">
                <a:latin typeface="Consolas" panose="020B0609020204030204" pitchFamily="49" charset="0"/>
              </a:rPr>
            </a:br>
            <a:br>
              <a:rPr lang="en-US" altLang="en-US" sz="1800" b="1" dirty="0">
                <a:latin typeface="Consolas" panose="020B0609020204030204" pitchFamily="49" charset="0"/>
              </a:rPr>
            </a:br>
            <a:r>
              <a:rPr lang="en-US" altLang="en-US" sz="1800" b="1" dirty="0">
                <a:latin typeface="Consolas" panose="020B0609020204030204" pitchFamily="49" charset="0"/>
              </a:rPr>
              <a:t>      virtual </a:t>
            </a:r>
            <a:r>
              <a:rPr lang="en-US" altLang="en-US" sz="1800" b="1" dirty="0" err="1">
                <a:latin typeface="Consolas" panose="020B0609020204030204" pitchFamily="49" charset="0"/>
              </a:rPr>
              <a:t>const</a:t>
            </a:r>
            <a:r>
              <a:rPr lang="en-US" altLang="en-US" sz="1800" b="1" dirty="0">
                <a:latin typeface="Consolas" panose="020B0609020204030204" pitchFamily="49" charset="0"/>
              </a:rPr>
              <a:t> char* what() </a:t>
            </a:r>
            <a:r>
              <a:rPr lang="en-US" altLang="en-US" sz="1800" b="1" dirty="0" err="1">
                <a:latin typeface="Consolas" panose="020B0609020204030204" pitchFamily="49" charset="0"/>
              </a:rPr>
              <a:t>const</a:t>
            </a:r>
            <a:r>
              <a:rPr lang="en-US" altLang="en-US" sz="1800" b="1" dirty="0">
                <a:latin typeface="Consolas" panose="020B0609020204030204" pitchFamily="49" charset="0"/>
              </a:rPr>
              <a:t> throw();</a:t>
            </a:r>
            <a:br>
              <a:rPr lang="en-US" altLang="en-US" sz="1800" b="1" dirty="0">
                <a:latin typeface="Consolas" panose="020B0609020204030204" pitchFamily="49" charset="0"/>
              </a:rPr>
            </a:br>
            <a:br>
              <a:rPr lang="en-US" altLang="en-US" sz="1800" b="1" dirty="0">
                <a:latin typeface="Consolas" panose="020B0609020204030204" pitchFamily="49" charset="0"/>
              </a:rPr>
            </a:br>
            <a:r>
              <a:rPr lang="en-US" altLang="en-US" sz="1800" b="1" dirty="0">
                <a:latin typeface="Consolas" panose="020B0609020204030204" pitchFamily="49" charset="0"/>
              </a:rPr>
              <a:t>      // create, copy, assign, and destroy</a:t>
            </a:r>
            <a:br>
              <a:rPr lang="en-US" altLang="en-US" sz="1800" b="1" dirty="0">
                <a:latin typeface="Consolas" panose="020B0609020204030204" pitchFamily="49" charset="0"/>
              </a:rPr>
            </a:br>
            <a:r>
              <a:rPr lang="en-US" altLang="en-US" sz="1800" b="1" dirty="0">
                <a:latin typeface="Consolas" panose="020B0609020204030204" pitchFamily="49" charset="0"/>
              </a:rPr>
              <a:t>      // exception objects</a:t>
            </a:r>
            <a:br>
              <a:rPr lang="en-US" altLang="en-US" sz="1800" b="1" dirty="0">
                <a:latin typeface="Consolas" panose="020B0609020204030204" pitchFamily="49" charset="0"/>
              </a:rPr>
            </a:br>
            <a:r>
              <a:rPr lang="en-US" altLang="en-US" sz="1800" b="1" dirty="0">
                <a:latin typeface="Consolas" panose="020B0609020204030204" pitchFamily="49" charset="0"/>
              </a:rPr>
              <a:t>  };</a:t>
            </a:r>
            <a:br>
              <a:rPr lang="en-US" altLang="en-US" sz="1800" b="1" dirty="0">
                <a:latin typeface="Consolas" panose="020B0609020204030204" pitchFamily="49" charset="0"/>
              </a:rPr>
            </a:br>
            <a:r>
              <a:rPr lang="en-US" altLang="en-US" sz="1800" b="1" dirty="0">
                <a:latin typeface="Consolas" panose="020B0609020204030204" pitchFamily="49" charset="0"/>
              </a:rPr>
              <a:t>}</a:t>
            </a:r>
            <a:endParaRPr lang="en-US" altLang="en-US" sz="2000" b="1" dirty="0">
              <a:latin typeface="Consolas" panose="020B0609020204030204" pitchFamily="49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F5A44C71-3B0F-4E26-A045-C0439BAE86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Standard Exceptions</a:t>
            </a:r>
          </a:p>
        </p:txBody>
      </p:sp>
      <p:graphicFrame>
        <p:nvGraphicFramePr>
          <p:cNvPr id="15363" name="Object 3">
            <a:extLst>
              <a:ext uri="{FF2B5EF4-FFF2-40B4-BE49-F238E27FC236}">
                <a16:creationId xmlns:a16="http://schemas.microsoft.com/office/drawing/2014/main" id="{828DC5D4-8AD5-4CFA-8F93-9ACC3F9316D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90600" y="1981200"/>
          <a:ext cx="7162800" cy="426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4" name="VISIO" r:id="rId3" imgW="9064440" imgH="6206760" progId="Visio.Drawing.6">
                  <p:embed/>
                </p:oleObj>
              </mc:Choice>
              <mc:Fallback>
                <p:oleObj name="VISIO" r:id="rId3" imgW="9064440" imgH="6206760" progId="Visio.Drawing.6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981200"/>
                        <a:ext cx="7162800" cy="426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1D0885D5-EA16-4ACD-9695-BCFA33B07C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Exception Specifications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EADF9FBB-2133-4AF9-9BA6-55828284C7B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000" dirty="0"/>
              <a:t>All exception specifications have been removed from C++11 except for throw() and </a:t>
            </a:r>
            <a:r>
              <a:rPr lang="en-US" altLang="en-US" sz="2000" dirty="0" err="1"/>
              <a:t>nothrow</a:t>
            </a:r>
            <a:r>
              <a:rPr lang="en-US" altLang="en-US" sz="2000" dirty="0"/>
              <a:t>().</a:t>
            </a:r>
            <a:br>
              <a:rPr lang="en-US" altLang="en-US" sz="2000" dirty="0"/>
            </a:br>
            <a:endParaRPr lang="en-US" altLang="en-US" sz="1200" dirty="0"/>
          </a:p>
          <a:p>
            <a:pPr eaLnBrk="1" hangingPunct="1"/>
            <a:r>
              <a:rPr lang="en-US" altLang="en-US" sz="2000" dirty="0"/>
              <a:t>A function can declare exception specifications:</a:t>
            </a:r>
            <a:br>
              <a:rPr lang="en-US" altLang="en-US" sz="2000" dirty="0"/>
            </a:br>
            <a:endParaRPr lang="en-US" altLang="en-US" sz="1200" dirty="0"/>
          </a:p>
          <a:p>
            <a:pPr lvl="1" eaLnBrk="1" hangingPunct="1"/>
            <a:r>
              <a:rPr lang="en-US" altLang="en-US" sz="2000" b="1" dirty="0">
                <a:latin typeface="Consolas" panose="020B0609020204030204" pitchFamily="49" charset="0"/>
              </a:rPr>
              <a:t>void f() throw (E1, E2, E3);</a:t>
            </a:r>
            <a:br>
              <a:rPr lang="en-US" altLang="en-US" sz="2000" dirty="0"/>
            </a:br>
            <a:r>
              <a:rPr lang="en-US" altLang="en-US" sz="2000" dirty="0"/>
              <a:t>declares that f may throw any of E1, E2, or E3.</a:t>
            </a:r>
            <a:br>
              <a:rPr lang="en-US" altLang="en-US" sz="2000" dirty="0"/>
            </a:br>
            <a:endParaRPr lang="en-US" altLang="en-US" sz="1200" dirty="0"/>
          </a:p>
          <a:p>
            <a:pPr lvl="1" eaLnBrk="1" hangingPunct="1"/>
            <a:r>
              <a:rPr lang="en-US" altLang="en-US" sz="2000" b="1" dirty="0">
                <a:latin typeface="Consolas" panose="020B0609020204030204" pitchFamily="49" charset="0"/>
              </a:rPr>
              <a:t>void f() throw()</a:t>
            </a:r>
            <a:br>
              <a:rPr lang="en-US" altLang="en-US" sz="2000" dirty="0"/>
            </a:br>
            <a:r>
              <a:rPr lang="en-US" altLang="en-US" sz="2000" dirty="0"/>
              <a:t>declares that no exceptions are thrown in f.</a:t>
            </a:r>
            <a:br>
              <a:rPr lang="en-US" altLang="en-US" sz="2000" dirty="0"/>
            </a:br>
            <a:endParaRPr lang="en-US" altLang="en-US" sz="1200" dirty="0"/>
          </a:p>
          <a:p>
            <a:pPr lvl="1" eaLnBrk="1" hangingPunct="1"/>
            <a:r>
              <a:rPr lang="en-US" altLang="en-US" sz="2000" b="1" dirty="0">
                <a:latin typeface="Consolas" panose="020B0609020204030204" pitchFamily="49" charset="0"/>
              </a:rPr>
              <a:t>void f()</a:t>
            </a:r>
            <a:br>
              <a:rPr lang="en-US" altLang="en-US" sz="2000" dirty="0"/>
            </a:br>
            <a:r>
              <a:rPr lang="en-US" altLang="en-US" sz="2000" dirty="0"/>
              <a:t>declares that any type exception may be thrown in f.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62CA52EB-946B-488B-9518-F52E06CC8F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Specification Violations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E8CC695F-06A3-4E67-B2BC-B2351BB1A80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000" dirty="0"/>
              <a:t>If an exception specification is violated, the special function unexpected() is called when the exception is thrown.</a:t>
            </a:r>
            <a:br>
              <a:rPr lang="en-US" altLang="en-US" sz="2000" dirty="0"/>
            </a:br>
            <a:endParaRPr lang="en-US" altLang="en-US" sz="2000" dirty="0"/>
          </a:p>
          <a:p>
            <a:pPr eaLnBrk="1" hangingPunct="1"/>
            <a:r>
              <a:rPr lang="en-US" altLang="en-US" sz="2000" dirty="0"/>
              <a:t>By default unexpected() terminates execution.  However, you may change that behavior by defining your own:</a:t>
            </a:r>
            <a:br>
              <a:rPr lang="en-US" altLang="en-US" sz="2000" dirty="0"/>
            </a:br>
            <a:br>
              <a:rPr lang="en-US" altLang="en-US" sz="2000" dirty="0"/>
            </a:br>
            <a:r>
              <a:rPr lang="en-US" altLang="en-US" sz="2000" dirty="0"/>
              <a:t>	</a:t>
            </a:r>
            <a:r>
              <a:rPr lang="en-US" altLang="en-US" sz="2000" b="1" dirty="0">
                <a:latin typeface="Consolas" panose="020B0609020204030204" pitchFamily="49" charset="0"/>
              </a:rPr>
              <a:t>void </a:t>
            </a:r>
            <a:r>
              <a:rPr lang="en-US" altLang="en-US" sz="2000" b="1" dirty="0" err="1">
                <a:latin typeface="Consolas" panose="020B0609020204030204" pitchFamily="49" charset="0"/>
              </a:rPr>
              <a:t>FreddyKrueger</a:t>
            </a:r>
            <a:r>
              <a:rPr lang="en-US" altLang="en-US" sz="2000" b="1" dirty="0">
                <a:latin typeface="Consolas" panose="020B0609020204030204" pitchFamily="49" charset="0"/>
              </a:rPr>
              <a:t>() { … }</a:t>
            </a:r>
            <a:br>
              <a:rPr lang="en-US" altLang="en-US" sz="2000" b="1" dirty="0">
                <a:latin typeface="Consolas" panose="020B0609020204030204" pitchFamily="49" charset="0"/>
              </a:rPr>
            </a:br>
            <a:r>
              <a:rPr lang="en-US" altLang="en-US" sz="2000" b="1" dirty="0">
                <a:latin typeface="Consolas" panose="020B0609020204030204" pitchFamily="49" charset="0"/>
              </a:rPr>
              <a:t>	</a:t>
            </a:r>
            <a:r>
              <a:rPr lang="en-US" altLang="en-US" sz="2000" b="1" dirty="0" err="1">
                <a:latin typeface="Consolas" panose="020B0609020204030204" pitchFamily="49" charset="0"/>
              </a:rPr>
              <a:t>int</a:t>
            </a:r>
            <a:r>
              <a:rPr lang="en-US" altLang="en-US" sz="2000" b="1" dirty="0">
                <a:latin typeface="Consolas" panose="020B0609020204030204" pitchFamily="49" charset="0"/>
              </a:rPr>
              <a:t> main() </a:t>
            </a:r>
            <a:br>
              <a:rPr lang="en-US" altLang="en-US" sz="2000" b="1" dirty="0">
                <a:latin typeface="Consolas" panose="020B0609020204030204" pitchFamily="49" charset="0"/>
              </a:rPr>
            </a:br>
            <a:r>
              <a:rPr lang="en-US" altLang="en-US" sz="2000" b="1" dirty="0">
                <a:latin typeface="Consolas" panose="020B0609020204030204" pitchFamily="49" charset="0"/>
              </a:rPr>
              <a:t>	{</a:t>
            </a:r>
            <a:br>
              <a:rPr lang="en-US" altLang="en-US" sz="2000" b="1" dirty="0">
                <a:latin typeface="Consolas" panose="020B0609020204030204" pitchFamily="49" charset="0"/>
              </a:rPr>
            </a:br>
            <a:r>
              <a:rPr lang="en-US" altLang="en-US" sz="2000" b="1" dirty="0">
                <a:latin typeface="Consolas" panose="020B0609020204030204" pitchFamily="49" charset="0"/>
              </a:rPr>
              <a:t>	  </a:t>
            </a:r>
            <a:r>
              <a:rPr lang="en-US" altLang="en-US" sz="2000" b="1" dirty="0" err="1">
                <a:latin typeface="Consolas" panose="020B0609020204030204" pitchFamily="49" charset="0"/>
              </a:rPr>
              <a:t>set_unexpected</a:t>
            </a:r>
            <a:r>
              <a:rPr lang="en-US" altLang="en-US" sz="2000" b="1" dirty="0">
                <a:latin typeface="Consolas" panose="020B0609020204030204" pitchFamily="49" charset="0"/>
              </a:rPr>
              <a:t>(</a:t>
            </a:r>
            <a:r>
              <a:rPr lang="en-US" altLang="en-US" sz="2000" b="1" dirty="0" err="1">
                <a:latin typeface="Consolas" panose="020B0609020204030204" pitchFamily="49" charset="0"/>
              </a:rPr>
              <a:t>FreddyKrueger</a:t>
            </a:r>
            <a:r>
              <a:rPr lang="en-US" altLang="en-US" sz="2000" b="1" dirty="0">
                <a:latin typeface="Consolas" panose="020B0609020204030204" pitchFamily="49" charset="0"/>
              </a:rPr>
              <a:t>);</a:t>
            </a:r>
            <a:br>
              <a:rPr lang="en-US" altLang="en-US" sz="2000" b="1" dirty="0">
                <a:latin typeface="Consolas" panose="020B0609020204030204" pitchFamily="49" charset="0"/>
              </a:rPr>
            </a:br>
            <a:r>
              <a:rPr lang="en-US" altLang="en-US" sz="2000" b="1" dirty="0">
                <a:latin typeface="Consolas" panose="020B0609020204030204" pitchFamily="49" charset="0"/>
              </a:rPr>
              <a:t>	 		:</a:t>
            </a:r>
            <a:br>
              <a:rPr lang="en-US" altLang="en-US" sz="2000" b="1" dirty="0">
                <a:latin typeface="Consolas" panose="020B0609020204030204" pitchFamily="49" charset="0"/>
              </a:rPr>
            </a:br>
            <a:r>
              <a:rPr lang="en-US" altLang="en-US" sz="2000" b="1" dirty="0">
                <a:latin typeface="Consolas" panose="020B0609020204030204" pitchFamily="49" charset="0"/>
              </a:rPr>
              <a:t>	}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026">
            <a:extLst>
              <a:ext uri="{FF2B5EF4-FFF2-40B4-BE49-F238E27FC236}">
                <a16:creationId xmlns:a16="http://schemas.microsoft.com/office/drawing/2014/main" id="{9F94D21F-9713-4F77-AB45-299EFF9272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6800" y="617538"/>
            <a:ext cx="7877175" cy="1143000"/>
          </a:xfrm>
        </p:spPr>
        <p:txBody>
          <a:bodyPr/>
          <a:lstStyle/>
          <a:p>
            <a:pPr eaLnBrk="1" hangingPunct="1"/>
            <a:r>
              <a:rPr lang="en-US" altLang="en-US"/>
              <a:t>Exception Safety </a:t>
            </a:r>
            <a:r>
              <a:rPr lang="en-US" altLang="en-US" sz="3600"/>
              <a:t>(Sutter, 2000)</a:t>
            </a:r>
          </a:p>
        </p:txBody>
      </p:sp>
      <p:sp>
        <p:nvSpPr>
          <p:cNvPr id="18435" name="Rectangle 1027">
            <a:extLst>
              <a:ext uri="{FF2B5EF4-FFF2-40B4-BE49-F238E27FC236}">
                <a16:creationId xmlns:a16="http://schemas.microsoft.com/office/drawing/2014/main" id="{FC9998F2-1DC9-4A5E-8CF4-6F7C3B678DA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90600" y="2362200"/>
            <a:ext cx="7543800" cy="3810000"/>
          </a:xfrm>
        </p:spPr>
        <p:txBody>
          <a:bodyPr/>
          <a:lstStyle/>
          <a:p>
            <a:pPr eaLnBrk="1" hangingPunct="1"/>
            <a:r>
              <a:rPr lang="en-US" altLang="en-US" sz="2400"/>
              <a:t>Basic guarantee:</a:t>
            </a:r>
          </a:p>
          <a:p>
            <a:pPr lvl="1" eaLnBrk="1" hangingPunct="1"/>
            <a:r>
              <a:rPr lang="en-US" altLang="en-US" sz="2000"/>
              <a:t>In the presence of exceptions thrown by called global functions, object messages, template parameters, or library calls, the code:</a:t>
            </a:r>
          </a:p>
          <a:p>
            <a:pPr lvl="2" eaLnBrk="1" hangingPunct="1"/>
            <a:r>
              <a:rPr lang="en-US" altLang="en-US" sz="2000"/>
              <a:t>will not leak resources.</a:t>
            </a:r>
          </a:p>
          <a:p>
            <a:pPr lvl="2" eaLnBrk="1" hangingPunct="1"/>
            <a:r>
              <a:rPr lang="en-US" altLang="en-US" sz="2000"/>
              <a:t>will maintain in a consistent, if unpredictable, state.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9F7E8E58-DF2D-44D7-97CA-EE527B51DB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Exception Safety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F85DE517-34D5-462C-A793-0F5131531F0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14400" y="2057400"/>
            <a:ext cx="7580313" cy="4114800"/>
          </a:xfrm>
        </p:spPr>
        <p:txBody>
          <a:bodyPr/>
          <a:lstStyle/>
          <a:p>
            <a:pPr eaLnBrk="1" hangingPunct="1"/>
            <a:r>
              <a:rPr lang="en-US" altLang="en-US" sz="2400"/>
              <a:t>Strong guarantee:</a:t>
            </a:r>
          </a:p>
          <a:p>
            <a:pPr lvl="1" eaLnBrk="1" hangingPunct="1"/>
            <a:r>
              <a:rPr lang="en-US" altLang="en-US" sz="2000"/>
              <a:t>If an operation terminates because of an exception, program state will remain unchanged.</a:t>
            </a:r>
            <a:br>
              <a:rPr lang="en-US" altLang="en-US" sz="2000"/>
            </a:br>
            <a:endParaRPr lang="en-US" altLang="en-US" sz="2000"/>
          </a:p>
          <a:p>
            <a:pPr lvl="1" eaLnBrk="1" hangingPunct="1"/>
            <a:r>
              <a:rPr lang="en-US" altLang="en-US" sz="2000"/>
              <a:t>This implies commit-or-rollback semantics, including that no references or iterators will become invalid if an operation fails.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191D1B44-C4B9-48B1-AB86-B8E9C6D06A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Exception Safety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ECC52349-6BFB-4F5D-BF7E-86B2F294B90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400"/>
              <a:t>Nothrow guarantee:</a:t>
            </a:r>
          </a:p>
          <a:p>
            <a:pPr lvl="1" eaLnBrk="1" hangingPunct="1"/>
            <a:r>
              <a:rPr lang="en-US" altLang="en-US" sz="2000"/>
              <a:t>A function will not emit an exception under any circumstances.</a:t>
            </a:r>
            <a:br>
              <a:rPr lang="en-US" altLang="en-US" sz="2000"/>
            </a:br>
            <a:endParaRPr lang="en-US" altLang="en-US" sz="2000"/>
          </a:p>
          <a:p>
            <a:pPr lvl="1" eaLnBrk="1" hangingPunct="1"/>
            <a:r>
              <a:rPr lang="en-US" altLang="en-US" sz="2000"/>
              <a:t>Strong exception safety isn’t possible unless certain functions are guaranteed not to throw.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354C61F2-51F1-4D31-BD20-556D685147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Exception Safety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8EF5C53B-C774-43FC-80AD-E9E2E5BEEF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14400" y="2057400"/>
            <a:ext cx="7580313" cy="4114800"/>
          </a:xfrm>
        </p:spPr>
        <p:txBody>
          <a:bodyPr/>
          <a:lstStyle/>
          <a:p>
            <a:pPr eaLnBrk="1" hangingPunct="1"/>
            <a:r>
              <a:rPr lang="en-US" altLang="en-US" sz="2400"/>
              <a:t>To implement strong exception safety:</a:t>
            </a:r>
          </a:p>
          <a:p>
            <a:pPr lvl="1" eaLnBrk="1" hangingPunct="1"/>
            <a:r>
              <a:rPr lang="en-US" altLang="en-US" sz="2000"/>
              <a:t>In each function, take all the code that might emit an exception and do all its work safely off-to-the-side.</a:t>
            </a:r>
          </a:p>
          <a:p>
            <a:pPr lvl="2" eaLnBrk="1" hangingPunct="1"/>
            <a:r>
              <a:rPr lang="en-US" altLang="en-US" sz="2000"/>
              <a:t>Only when you know that work has succeeded should you modify program state, by swapping current state with the off-to-the-side state, using only non-throwing operations like pointer swaps.</a:t>
            </a:r>
            <a:br>
              <a:rPr lang="en-US" altLang="en-US" sz="2000"/>
            </a:br>
            <a:endParaRPr lang="en-US" altLang="en-US" sz="2000"/>
          </a:p>
          <a:p>
            <a:pPr lvl="1" eaLnBrk="1" hangingPunct="1"/>
            <a:r>
              <a:rPr lang="en-US" altLang="en-US" sz="2000"/>
              <a:t>Destructors must always provide the nothrow guarantee, since destructors are called in the scope of an exception and a second active exception will always immediately call terminate() without further cleanup.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1E21F569-C938-4BD3-81A9-AFFEDADAE4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References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788EAC57-A490-47D8-B330-E3D71A65DCD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000"/>
              <a:t>The C++ Programming Language, 3</a:t>
            </a:r>
            <a:r>
              <a:rPr lang="en-US" altLang="en-US" sz="2000" baseline="30000"/>
              <a:t>rd</a:t>
            </a:r>
            <a:r>
              <a:rPr lang="en-US" altLang="en-US" sz="2000"/>
              <a:t> Edition, Stroustrup, Addison-Wesley, 1997</a:t>
            </a:r>
            <a:br>
              <a:rPr lang="en-US" altLang="en-US" sz="2000"/>
            </a:br>
            <a:endParaRPr lang="en-US" altLang="en-US" sz="2000"/>
          </a:p>
          <a:p>
            <a:pPr eaLnBrk="1" hangingPunct="1"/>
            <a:r>
              <a:rPr lang="en-US" altLang="en-US" sz="2000"/>
              <a:t>Exceptional C++, Sutter, Addison- Wesley, 2000</a:t>
            </a:r>
            <a:br>
              <a:rPr lang="en-US" altLang="en-US" sz="2000"/>
            </a:br>
            <a:endParaRPr lang="en-US" altLang="en-US" sz="2000"/>
          </a:p>
          <a:p>
            <a:pPr eaLnBrk="1" hangingPunct="1"/>
            <a:r>
              <a:rPr lang="en-US" altLang="en-US" sz="2000"/>
              <a:t>There is a very nice summary in our text:</a:t>
            </a:r>
            <a:br>
              <a:rPr lang="en-US" altLang="en-US" sz="2000"/>
            </a:br>
            <a:r>
              <a:rPr lang="en-US" altLang="en-US" sz="2000"/>
              <a:t>The C++ Standard Library, Nicolai Josuttis, Addison Wesley, 1999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1036</TotalTime>
  <Words>655</Words>
  <Application>Microsoft Office PowerPoint</Application>
  <PresentationFormat>On-screen Show (4:3)</PresentationFormat>
  <Paragraphs>101</Paragraphs>
  <Slides>19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Tahoma</vt:lpstr>
      <vt:lpstr>Arial</vt:lpstr>
      <vt:lpstr>Wingdings</vt:lpstr>
      <vt:lpstr>Calibri</vt:lpstr>
      <vt:lpstr>Courier New</vt:lpstr>
      <vt:lpstr>Office Theme</vt:lpstr>
      <vt:lpstr>Microsoft Visio Drawing</vt:lpstr>
      <vt:lpstr>C++ Exceptions</vt:lpstr>
      <vt:lpstr>How to Deal with Exceptional States?</vt:lpstr>
      <vt:lpstr>C++ Exceptions</vt:lpstr>
      <vt:lpstr>Example</vt:lpstr>
      <vt:lpstr>Chained Handlers</vt:lpstr>
      <vt:lpstr>Cleaning Up</vt:lpstr>
      <vt:lpstr>Matching</vt:lpstr>
      <vt:lpstr>Uncaught Exceptions</vt:lpstr>
      <vt:lpstr>terminate() Function</vt:lpstr>
      <vt:lpstr>Rethrowing Exceptions</vt:lpstr>
      <vt:lpstr>Standard Exceptions</vt:lpstr>
      <vt:lpstr>Standard Exceptions</vt:lpstr>
      <vt:lpstr>Exception Specifications</vt:lpstr>
      <vt:lpstr>Specification Violations</vt:lpstr>
      <vt:lpstr>Exception Safety (Sutter, 2000)</vt:lpstr>
      <vt:lpstr>Exception Safety</vt:lpstr>
      <vt:lpstr>Exception Safety</vt:lpstr>
      <vt:lpstr>Exception Safety</vt:lpstr>
      <vt:lpstr>References</vt:lpstr>
    </vt:vector>
  </TitlesOfParts>
  <Company>Dell Computer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C++ Exceptions</dc:title>
  <dc:creator>Jim Fawcett</dc:creator>
  <cp:lastModifiedBy>James Fawcett</cp:lastModifiedBy>
  <cp:revision>14</cp:revision>
  <cp:lastPrinted>1601-01-01T00:00:00Z</cp:lastPrinted>
  <dcterms:created xsi:type="dcterms:W3CDTF">2000-07-20T04:44:34Z</dcterms:created>
  <dcterms:modified xsi:type="dcterms:W3CDTF">2018-02-22T10:45:48Z</dcterms:modified>
</cp:coreProperties>
</file>